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0" r:id="rId3"/>
    <p:sldId id="257" r:id="rId4"/>
    <p:sldId id="259" r:id="rId5"/>
    <p:sldId id="261" r:id="rId6"/>
    <p:sldId id="258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6937F0-00E6-4E7C-8501-D40DB93061C7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C965E8-F45D-4686-8E65-1F2EB53A44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520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C965E8-F45D-4686-8E65-1F2EB53A44DF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66933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C965E8-F45D-4686-8E65-1F2EB53A44DF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5465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7.xml"/><Relationship Id="rId1" Type="http://schemas.openxmlformats.org/officeDocument/2006/relationships/slideLayout" Target="../slideLayouts/slideLayout3.xml"/><Relationship Id="rId5" Type="http://schemas.openxmlformats.org/officeDocument/2006/relationships/hyperlink" Target="&#1056;&#1072;&#1073;&#1086;&#1090;&#1072;%20&#1089;%20&#1091;&#1095;&#1072;&#1097;&#1080;&#1084;&#1080;&#1089;&#1103;/&#1055;&#1088;&#1086;&#1077;&#1082;&#1090;&#1099;" TargetMode="External"/><Relationship Id="rId4" Type="http://schemas.openxmlformats.org/officeDocument/2006/relationships/hyperlink" Target="&#1056;&#1072;&#1073;&#1086;&#1090;&#1072;%20&#1089;%20&#1091;&#1095;&#1072;&#1097;&#1080;&#1084;&#1080;&#1089;&#1103;/&#1056;&#1077;&#1092;&#1077;&#1088;&#1072;&#1090;&#1099;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9.xml"/><Relationship Id="rId6" Type="http://schemas.openxmlformats.org/officeDocument/2006/relationships/slide" Target="slide6.xml"/><Relationship Id="rId5" Type="http://schemas.openxmlformats.org/officeDocument/2006/relationships/slide" Target="slide7.xml"/><Relationship Id="rId4" Type="http://schemas.openxmlformats.org/officeDocument/2006/relationships/slide" Target="slide5.xml"/><Relationship Id="rId9" Type="http://schemas.openxmlformats.org/officeDocument/2006/relationships/slide" Target="slide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hyperlink" Target="&#1054;&#1073;&#1097;&#1080;&#1077;%20&#1089;&#1074;&#1077;&#1076;&#1077;&#1085;&#1080;&#1103;/&#1076;&#1080;&#1087;&#1083;&#1086;&#1084;.jpg" TargetMode="External"/><Relationship Id="rId1" Type="http://schemas.openxmlformats.org/officeDocument/2006/relationships/slideLayout" Target="../slideLayouts/slideLayout9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&#1055;&#1086;&#1074;&#1099;&#1096;&#1077;&#1085;&#1080;&#1077;%20&#1082;&#1074;&#1072;&#1083;&#1080;&#1092;&#1080;&#1082;&#1072;&#1094;&#1080;&#1080;/&#1091;&#1076;&#1086;&#1089;&#1090;&#1086;&#1074;&#1077;&#1088;&#1077;&#1085;&#1080;&#1077;%20&#1048;&#1047;&#1054;.jpg" TargetMode="External"/><Relationship Id="rId3" Type="http://schemas.openxmlformats.org/officeDocument/2006/relationships/slide" Target="slide2.xml"/><Relationship Id="rId7" Type="http://schemas.openxmlformats.org/officeDocument/2006/relationships/hyperlink" Target="&#1055;&#1086;&#1074;&#1099;&#1096;&#1077;&#1085;&#1080;&#1077;%20&#1082;&#1074;&#1072;&#1083;&#1080;&#1092;&#1080;&#1082;&#1072;&#1094;&#1080;&#1080;/&#1091;&#1076;&#1086;&#1089;&#1090;&#1086;&#1074;&#1077;&#1088;&#1077;&#1085;&#1080;&#1077;%20&#1052;&#1091;&#1079;&#1099;&#1082;&#1072;.jpg" TargetMode="Externa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&#1055;&#1086;&#1074;&#1099;&#1096;&#1077;&#1085;&#1080;&#1077;%20&#1082;&#1074;&#1072;&#1083;&#1080;&#1092;&#1080;&#1082;&#1072;&#1094;&#1080;&#1080;/&#1091;&#1076;&#1086;&#1089;&#1090;&#1086;&#1074;&#1077;&#1088;&#1077;&#1085;&#1080;&#1077;%20&#1058;&#1077;&#1093;&#1085;&#1086;&#1083;&#1086;&#1075;&#1080;&#1103;.jpg" TargetMode="External"/><Relationship Id="rId5" Type="http://schemas.openxmlformats.org/officeDocument/2006/relationships/hyperlink" Target="&#1055;&#1086;&#1074;&#1099;&#1096;&#1077;&#1085;&#1080;&#1077;%20&#1082;&#1074;&#1072;&#1083;&#1080;&#1092;&#1080;&#1082;&#1072;&#1094;&#1080;&#1080;/&#1076;&#1080;&#1089;&#1090;&#1072;&#1085;&#1094;&#1080;&#1086;&#1085;&#1085;&#1086;&#1077;%20&#1089;&#1086;&#1087;&#1088;..jpg" TargetMode="External"/><Relationship Id="rId4" Type="http://schemas.openxmlformats.org/officeDocument/2006/relationships/hyperlink" Target="&#1055;&#1086;&#1074;&#1099;&#1096;&#1077;&#1085;&#1080;&#1077;%20&#1082;&#1074;&#1072;&#1083;&#1080;&#1092;&#1080;&#1082;&#1072;&#1094;&#1080;&#1080;/&#1080;&#1089;&#1087;&#1086;&#1083;&#1100;&#1079;&#1086;&#1074;&#1072;&#1085;&#1080;&#1077;%20&#1080;&#1085;&#1090;&#1077;&#1088;&#1072;&#1082;&#1090;&#1080;&#1074;&#1085;&#1086;&#1081;%20&#1076;&#1086;&#1089;&#1082;&#1080;.jpg" TargetMode="External"/><Relationship Id="rId9" Type="http://schemas.openxmlformats.org/officeDocument/2006/relationships/hyperlink" Target="&#1055;&#1086;&#1074;&#1099;&#1096;&#1077;&#1085;&#1080;&#1077;%20&#1082;&#1074;&#1072;&#1083;&#1080;&#1092;&#1080;&#1082;&#1072;&#1094;&#1080;&#1080;/&#1086;&#1088;&#1075;&#1072;&#1085;&#1080;&#1079;.%20&#1086;&#1073;&#1088;.&#1087;&#1088;&#1086;&#1094;&#1077;&#1089;&#1089;&#1072;.jp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7.xml"/><Relationship Id="rId1" Type="http://schemas.openxmlformats.org/officeDocument/2006/relationships/slideLayout" Target="../slideLayouts/slideLayout9.xml"/><Relationship Id="rId6" Type="http://schemas.openxmlformats.org/officeDocument/2006/relationships/hyperlink" Target="&#1053;&#1072;&#1075;&#1088;&#1072;&#1076;&#1099;/&#1043;&#1088;&#1072;&#1084;&#1086;&#1090;&#1099;" TargetMode="External"/><Relationship Id="rId5" Type="http://schemas.openxmlformats.org/officeDocument/2006/relationships/hyperlink" Target="&#1053;&#1072;&#1075;&#1088;&#1072;&#1076;&#1099;/&#1057;&#1077;&#1088;&#1090;&#1080;&#1092;&#1080;&#1082;&#1072;&#1090;&#1099;" TargetMode="External"/><Relationship Id="rId4" Type="http://schemas.openxmlformats.org/officeDocument/2006/relationships/hyperlink" Target="&#1053;&#1072;&#1075;&#1088;&#1072;&#1076;&#1099;/&#1044;&#1080;&#1087;&#1083;&#1086;&#1084;&#1099;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hyperlink" Target="&#1052;&#1077;&#1090;&#1086;&#1076;&#1080;&#1095;&#1077;&#1089;&#1082;&#1072;&#1103;%20&#1082;&#1086;&#1087;&#1080;&#1083;&#1082;&#1072;/&#1058;&#1077;&#1084;&#1072;&#1090;&#1080;&#1095;&#1077;&#1089;&#1082;&#1086;&#1077;%20&#1087;&#1083;&#1072;&#1085;&#1080;&#1088;&#1086;&#1074;&#1072;&#1085;&#1080;&#1077;" TargetMode="External"/><Relationship Id="rId5" Type="http://schemas.openxmlformats.org/officeDocument/2006/relationships/hyperlink" Target="&#1052;&#1077;&#1090;&#1086;&#1076;&#1080;&#1095;&#1077;&#1089;&#1082;&#1072;&#1103;%20&#1082;&#1086;&#1087;&#1080;&#1083;&#1082;&#1072;/&#1056;&#1072;&#1073;&#1086;&#1095;&#1080;&#1077;%20&#1087;&#1088;&#1086;&#1075;&#1088;&#1072;&#1084;&#1084;&#1099;" TargetMode="External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7.xml"/><Relationship Id="rId1" Type="http://schemas.openxmlformats.org/officeDocument/2006/relationships/slideLayout" Target="../slideLayouts/slideLayout3.xml"/><Relationship Id="rId4" Type="http://schemas.openxmlformats.org/officeDocument/2006/relationships/hyperlink" Target="&#1057;&#1072;&#1084;&#1086;&#1086;&#1073;&#1088;&#1072;&#1079;&#1086;&#1074;&#1072;&#1085;&#1080;&#1077;/&#1087;&#1083;&#1072;&#1085;%20&#1089;&#1072;&#1084;&#1086;&#1086;&#1073;&#1088;&#1072;&#1079;&#1086;&#1074;&#1072;&#1085;&#1080;&#1103;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6" Type="http://schemas.openxmlformats.org/officeDocument/2006/relationships/hyperlink" Target="&#1042;&#1085;&#1077;&#1082;&#1083;&#1072;&#1089;&#1089;&#1085;&#1072;&#1103;%20&#1088;&#1072;&#1073;&#1086;&#1090;&#1072;/&#1056;&#1072;&#1079;&#1088;&#1072;&#1073;&#1086;&#1090;&#1082;&#1072;%20&#1074;&#1085;&#1077;&#1082;&#1083;&#1072;&#1089;&#1089;&#1085;&#1086;&#1075;&#1086;%20&#1084;&#1077;&#1088;&#1086;&#1087;&#1088;&#1080;&#1103;&#1090;&#1080;&#1103;" TargetMode="External"/><Relationship Id="rId5" Type="http://schemas.openxmlformats.org/officeDocument/2006/relationships/hyperlink" Target="&#1042;&#1085;&#1077;&#1082;&#1083;&#1072;&#1089;&#1089;&#1085;&#1072;&#1103;%20&#1088;&#1072;&#1073;&#1086;&#1090;&#1072;/&#1055;&#1088;&#1086;&#1075;&#1088;&#1072;&#1084;&#1084;&#1072;%20&#171;&#1059;&#1084;&#1077;&#1083;&#1099;&#1077;%20&#1088;&#1091;&#1082;&#1080;&#187;" TargetMode="External"/><Relationship Id="rId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&#1055;&#1083;&#1072;&#1085;&#1099;%20&#1091;&#1088;&#1086;&#1082;&#1086;&#1074;/&#1055;&#1083;&#1072;&#1085;&#1099;%20&#1091;&#1088;&#1086;&#1082;&#1086;&#1074;%209%20&#1082;&#1083;&#1072;&#1089;&#1089;" TargetMode="External"/><Relationship Id="rId3" Type="http://schemas.openxmlformats.org/officeDocument/2006/relationships/slide" Target="slide2.xml"/><Relationship Id="rId7" Type="http://schemas.openxmlformats.org/officeDocument/2006/relationships/hyperlink" Target="&#1055;&#1083;&#1072;&#1085;&#1099;%20&#1091;&#1088;&#1086;&#1082;&#1086;&#1074;/&#1055;&#1083;&#1072;&#1085;&#1099;%20&#1091;&#1088;&#1086;&#1082;&#1086;&#1074;%208%20&#1082;&#1083;&#1072;&#1089;&#1089;" TargetMode="External"/><Relationship Id="rId2" Type="http://schemas.openxmlformats.org/officeDocument/2006/relationships/slide" Target="slide7.xml"/><Relationship Id="rId1" Type="http://schemas.openxmlformats.org/officeDocument/2006/relationships/slideLayout" Target="../slideLayouts/slideLayout9.xml"/><Relationship Id="rId6" Type="http://schemas.openxmlformats.org/officeDocument/2006/relationships/hyperlink" Target="&#1055;&#1083;&#1072;&#1085;&#1099;%20&#1091;&#1088;&#1086;&#1082;&#1086;&#1074;/&#1055;&#1083;&#1072;&#1085;&#1099;%20&#1091;&#1088;&#1086;&#1082;&#1086;&#1074;%207%20&#1082;&#1083;&#1072;&#1089;&#1089;" TargetMode="External"/><Relationship Id="rId5" Type="http://schemas.openxmlformats.org/officeDocument/2006/relationships/hyperlink" Target="&#1055;&#1083;&#1072;&#1085;&#1099;%20&#1091;&#1088;&#1086;&#1082;&#1086;&#1074;/&#1055;&#1083;&#1072;&#1085;&#1099;%20&#1091;&#1088;&#1086;&#1082;&#1086;&#1074;%206%20&#1082;&#1083;&#1072;&#1089;&#1089;" TargetMode="External"/><Relationship Id="rId4" Type="http://schemas.openxmlformats.org/officeDocument/2006/relationships/hyperlink" Target="&#1055;&#1083;&#1072;&#1085;&#1099;%20&#1091;&#1088;&#1086;&#1082;&#1086;&#1074;/&#1055;&#1083;&#1072;&#1085;&#1099;%20&#1091;&#1088;&#1086;&#1082;&#1086;&#1074;%205%20&#1082;&#1083;&#1072;&#1089;&#1089;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592917" y="471205"/>
            <a:ext cx="7004151" cy="869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4800" b="1" i="1" spc="50" dirty="0">
                <a:ln w="11430">
                  <a:solidFill>
                    <a:schemeClr val="tx1"/>
                  </a:solidFill>
                </a:ln>
                <a:solidFill>
                  <a:srgbClr val="00B0F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ПОРТФОЛИО педагога</a:t>
            </a:r>
            <a:endParaRPr kumimoji="0" lang="ru-RU" sz="4800" b="1" i="0" u="none" strike="noStrike" kern="1200" spc="50" normalizeH="0" baseline="0" noProof="0" dirty="0">
              <a:ln w="11430">
                <a:solidFill>
                  <a:schemeClr val="tx1"/>
                </a:solidFill>
              </a:ln>
              <a:solidFill>
                <a:srgbClr val="00B0F0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uLnTx/>
              <a:uFillTx/>
              <a:ea typeface="+mj-ea"/>
              <a:cs typeface="+mj-cs"/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1973" y="1674978"/>
            <a:ext cx="4588071" cy="2016806"/>
          </a:xfrm>
        </p:spPr>
        <p:txBody>
          <a:bodyPr>
            <a:prstTxWarp prst="textButton">
              <a:avLst/>
            </a:prstTxWarp>
            <a:no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>
              <a:spcBef>
                <a:spcPts val="0"/>
              </a:spcBef>
            </a:pP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МОУ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«Нижнекуэнгинская ООШ»</a:t>
            </a:r>
            <a:endParaRPr lang="ru-RU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Сабурова Евгения Анатольевна</a:t>
            </a:r>
            <a:endParaRPr lang="ru-RU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учитель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технологии</a:t>
            </a:r>
            <a:endParaRPr lang="ru-RU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User\Desktop\женя\фото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3754" y="2303043"/>
            <a:ext cx="3250124" cy="4116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8064896" cy="1431032"/>
          </a:xfrm>
        </p:spPr>
        <p:txBody>
          <a:bodyPr>
            <a:prstTxWarp prst="textDeflateBottom">
              <a:avLst/>
            </a:prstTxWarp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Работа с учащимися</a:t>
            </a:r>
          </a:p>
        </p:txBody>
      </p:sp>
      <p:grpSp>
        <p:nvGrpSpPr>
          <p:cNvPr id="3" name="Группа 7"/>
          <p:cNvGrpSpPr>
            <a:grpSpLocks/>
          </p:cNvGrpSpPr>
          <p:nvPr/>
        </p:nvGrpSpPr>
        <p:grpSpPr bwMode="auto">
          <a:xfrm>
            <a:off x="0" y="5578582"/>
            <a:ext cx="2000250" cy="1285875"/>
            <a:chOff x="357159" y="5214938"/>
            <a:chExt cx="2000279" cy="1285890"/>
          </a:xfrm>
        </p:grpSpPr>
        <p:sp>
          <p:nvSpPr>
            <p:cNvPr id="4" name="Выноска со стрелкой вверх 3"/>
            <p:cNvSpPr/>
            <p:nvPr/>
          </p:nvSpPr>
          <p:spPr>
            <a:xfrm>
              <a:off x="357159" y="5214938"/>
              <a:ext cx="2000279" cy="1285890"/>
            </a:xfrm>
            <a:prstGeom prst="upArrowCallout">
              <a:avLst/>
            </a:prstGeom>
            <a:solidFill>
              <a:srgbClr val="000000">
                <a:lumMod val="20000"/>
                <a:lumOff val="80000"/>
              </a:srgbClr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" name="TextBox 4"/>
            <p:cNvSpPr txBox="1">
              <a:spLocks noChangeArrowheads="1"/>
            </p:cNvSpPr>
            <p:nvPr/>
          </p:nvSpPr>
          <p:spPr bwMode="auto">
            <a:xfrm>
              <a:off x="500063" y="5643563"/>
              <a:ext cx="1714500" cy="830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  <a:hlinkClick r:id="rId2" action="ppaction://hlinksldjump"/>
                </a:rPr>
                <a:t>структура портфолио</a:t>
              </a:r>
              <a:endParaRPr kumimoji="0" lang="ru-RU" sz="24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Выноска со стрелкой вверх 5">
              <a:hlinkClick r:id="rId3" action="ppaction://hlinksldjump"/>
            </p:cNvPr>
            <p:cNvSpPr/>
            <p:nvPr/>
          </p:nvSpPr>
          <p:spPr>
            <a:xfrm>
              <a:off x="357159" y="5214938"/>
              <a:ext cx="2000279" cy="1285890"/>
            </a:xfrm>
            <a:prstGeom prst="upArrowCallout">
              <a:avLst/>
            </a:prstGeom>
            <a:solidFill>
              <a:srgbClr val="000000">
                <a:lumMod val="20000"/>
                <a:lumOff val="80000"/>
              </a:srgbClr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" name="TextBox 4"/>
            <p:cNvSpPr txBox="1">
              <a:spLocks noChangeArrowheads="1"/>
            </p:cNvSpPr>
            <p:nvPr/>
          </p:nvSpPr>
          <p:spPr bwMode="auto">
            <a:xfrm>
              <a:off x="500034" y="5643578"/>
              <a:ext cx="1714500" cy="830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  <a:hlinkClick r:id="rId3" action="ppaction://hlinksldjump"/>
                </a:rPr>
                <a:t>структура портфолио</a:t>
              </a:r>
              <a:endPara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1452341" y="2636912"/>
            <a:ext cx="2718501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4800" dirty="0" smtClean="0">
                <a:hlinkClick r:id="rId4" action="ppaction://hlinkfile"/>
              </a:rPr>
              <a:t>Рефераты</a:t>
            </a:r>
            <a:endParaRPr lang="ru-RU" sz="48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004047" y="2662282"/>
            <a:ext cx="2639825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4800" dirty="0" smtClean="0">
                <a:hlinkClick r:id="rId5" action="ppaction://hlinkfile"/>
              </a:rPr>
              <a:t>Проекты</a:t>
            </a:r>
            <a:r>
              <a:rPr lang="ru-RU" sz="4400" dirty="0" smtClean="0"/>
              <a:t> 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409598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39752" y="548680"/>
            <a:ext cx="481817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00FF"/>
                </a:solidFill>
              </a:rPr>
              <a:t>Структура портфолио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80559" y="1268760"/>
            <a:ext cx="6172684" cy="1384995"/>
          </a:xfrm>
          <a:prstGeom prst="rect">
            <a:avLst/>
          </a:prstGeom>
          <a:ln>
            <a:solidFill>
              <a:srgbClr val="FFFF0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800" dirty="0">
                <a:hlinkClick r:id="rId2" action="ppaction://hlinksldjump"/>
              </a:rPr>
              <a:t>Общие сведения</a:t>
            </a:r>
            <a:endParaRPr lang="ru-RU" sz="2800" dirty="0"/>
          </a:p>
          <a:p>
            <a:r>
              <a:rPr lang="ru-RU" sz="2800" dirty="0">
                <a:hlinkClick r:id="rId3" action="ppaction://hlinksldjump"/>
              </a:rPr>
              <a:t>Повышение квалификации</a:t>
            </a:r>
            <a:endParaRPr lang="ru-RU" sz="2800" dirty="0"/>
          </a:p>
          <a:p>
            <a:r>
              <a:rPr lang="ru-RU" sz="2800" dirty="0">
                <a:hlinkClick r:id="rId4" action="ppaction://hlinksldjump"/>
              </a:rPr>
              <a:t>Награды</a:t>
            </a:r>
            <a:endParaRPr lang="ru-RU" sz="28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331639" y="2996952"/>
            <a:ext cx="6121603" cy="954107"/>
          </a:xfrm>
          <a:prstGeom prst="rect">
            <a:avLst/>
          </a:prstGeom>
          <a:ln/>
          <a:effectLst>
            <a:glow rad="139700">
              <a:schemeClr val="accent3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800" dirty="0">
                <a:hlinkClick r:id="rId5" action="ppaction://hlinksldjump"/>
              </a:rPr>
              <a:t>Самообразование</a:t>
            </a:r>
            <a:endParaRPr lang="ru-RU" sz="2800" dirty="0"/>
          </a:p>
          <a:p>
            <a:r>
              <a:rPr lang="ru-RU" sz="2800" dirty="0">
                <a:hlinkClick r:id="rId6" action="ppaction://hlinksldjump"/>
              </a:rPr>
              <a:t>Методическая копилка</a:t>
            </a:r>
            <a:endParaRPr lang="ru-RU" sz="28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280558" y="4428858"/>
            <a:ext cx="6172684" cy="1384995"/>
          </a:xfrm>
          <a:prstGeom prst="rect">
            <a:avLst/>
          </a:prstGeom>
          <a:ln>
            <a:solidFill>
              <a:srgbClr val="FFFF0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800" dirty="0">
                <a:hlinkClick r:id="rId7" action="ppaction://hlinksldjump"/>
              </a:rPr>
              <a:t>Внеклассная работа</a:t>
            </a:r>
            <a:endParaRPr lang="ru-RU" sz="2800" dirty="0"/>
          </a:p>
          <a:p>
            <a:r>
              <a:rPr lang="ru-RU" sz="2800" dirty="0" smtClean="0"/>
              <a:t> </a:t>
            </a:r>
            <a:r>
              <a:rPr lang="ru-RU" sz="2800" dirty="0">
                <a:hlinkClick r:id="rId8" action="ppaction://hlinksldjump"/>
              </a:rPr>
              <a:t>Планы </a:t>
            </a:r>
            <a:r>
              <a:rPr lang="ru-RU" sz="2800" dirty="0" smtClean="0">
                <a:hlinkClick r:id="rId8" action="ppaction://hlinksldjump"/>
              </a:rPr>
              <a:t>уроков</a:t>
            </a:r>
            <a:endParaRPr lang="ru-RU" sz="2800" dirty="0" smtClean="0"/>
          </a:p>
          <a:p>
            <a:r>
              <a:rPr lang="ru-RU" sz="2800" dirty="0">
                <a:hlinkClick r:id="rId9" action="ppaction://hlinksldjump"/>
              </a:rPr>
              <a:t>Работа с учащимися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9916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71800" y="476672"/>
            <a:ext cx="33169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  <a:latin typeface="Cassandra" pitchFamily="66" charset="0"/>
              </a:rPr>
              <a:t>Общие сведения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1184558"/>
            <a:ext cx="756084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sandra" pitchFamily="66" charset="0"/>
              </a:rPr>
              <a:t>Сабурова Евгения Анатольевна</a:t>
            </a:r>
          </a:p>
          <a:p>
            <a:r>
              <a:rPr lang="ru-RU" sz="32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sandra" pitchFamily="66" charset="0"/>
              </a:rPr>
              <a:t>Образование </a:t>
            </a:r>
            <a:r>
              <a:rPr lang="ru-RU" sz="3200" b="1" dirty="0" smtClean="0">
                <a:solidFill>
                  <a:srgbClr val="002060"/>
                </a:solidFill>
                <a:latin typeface="Cassandra" pitchFamily="66" charset="0"/>
              </a:rPr>
              <a:t>средне - специальное. </a:t>
            </a:r>
            <a:endParaRPr lang="ru-RU" sz="3200" b="1" dirty="0">
              <a:solidFill>
                <a:srgbClr val="002060"/>
              </a:solidFill>
              <a:latin typeface="Cassandra" pitchFamily="66" charset="0"/>
            </a:endParaRPr>
          </a:p>
          <a:p>
            <a:r>
              <a:rPr lang="ru-RU" sz="3200" b="1" dirty="0" smtClean="0">
                <a:solidFill>
                  <a:srgbClr val="002060"/>
                </a:solidFill>
                <a:latin typeface="Cassandra" pitchFamily="66" charset="0"/>
              </a:rPr>
              <a:t>Окончила </a:t>
            </a:r>
            <a:r>
              <a:rPr lang="ru-RU" sz="32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sandra" pitchFamily="66" charset="0"/>
              </a:rPr>
              <a:t>Сретенское педагогическое училище им. Ф.В. Гладкова Читинской области </a:t>
            </a:r>
            <a:r>
              <a:rPr lang="ru-RU" sz="3200" b="1" dirty="0">
                <a:solidFill>
                  <a:srgbClr val="002060"/>
                </a:solidFill>
                <a:latin typeface="Cassandra" pitchFamily="66" charset="0"/>
              </a:rPr>
              <a:t>в </a:t>
            </a:r>
            <a:r>
              <a:rPr lang="ru-RU" sz="3200" b="1" dirty="0" smtClean="0">
                <a:solidFill>
                  <a:srgbClr val="002060"/>
                </a:solidFill>
                <a:latin typeface="Cassandra" pitchFamily="66" charset="0"/>
              </a:rPr>
              <a:t>1994 году </a:t>
            </a:r>
            <a:r>
              <a:rPr lang="ru-RU" sz="3200" b="1" dirty="0">
                <a:solidFill>
                  <a:srgbClr val="002060"/>
                </a:solidFill>
                <a:latin typeface="Cassandra" pitchFamily="66" charset="0"/>
              </a:rPr>
              <a:t>по специальности: </a:t>
            </a:r>
            <a:r>
              <a:rPr lang="ru-RU" sz="32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sandra" pitchFamily="66" charset="0"/>
              </a:rPr>
              <a:t>учитель </a:t>
            </a:r>
            <a:r>
              <a:rPr lang="ru-RU" sz="32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sandra" pitchFamily="66" charset="0"/>
              </a:rPr>
              <a:t>начальных классов, </a:t>
            </a:r>
            <a:r>
              <a:rPr lang="ru-RU" sz="32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sandra" pitchFamily="66" charset="0"/>
              </a:rPr>
              <a:t>воспитатель. </a:t>
            </a:r>
            <a:r>
              <a:rPr lang="ru-RU" sz="32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sandra" pitchFamily="66" charset="0"/>
              </a:rPr>
              <a:t> </a:t>
            </a:r>
            <a:r>
              <a:rPr lang="ru-RU" sz="32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sandra" pitchFamily="66" charset="0"/>
                <a:hlinkClick r:id="rId2" action="ppaction://hlinkfile"/>
              </a:rPr>
              <a:t>диплом</a:t>
            </a:r>
            <a:endParaRPr lang="ru-RU" sz="3200" b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ssandra" pitchFamily="66" charset="0"/>
            </a:endParaRPr>
          </a:p>
          <a:p>
            <a:r>
              <a:rPr lang="ru-RU" sz="32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sandra" pitchFamily="66" charset="0"/>
              </a:rPr>
              <a:t>Стаж работы  </a:t>
            </a:r>
            <a:r>
              <a:rPr lang="ru-RU" sz="3200" b="1" dirty="0" smtClean="0">
                <a:solidFill>
                  <a:srgbClr val="002060"/>
                </a:solidFill>
                <a:latin typeface="Cassandra" pitchFamily="66" charset="0"/>
              </a:rPr>
              <a:t>12 лет, </a:t>
            </a:r>
            <a:r>
              <a:rPr lang="ru-RU" sz="3200" b="1" dirty="0">
                <a:solidFill>
                  <a:srgbClr val="002060"/>
                </a:solidFill>
                <a:latin typeface="Cassandra" pitchFamily="66" charset="0"/>
              </a:rPr>
              <a:t>из них в данной школе </a:t>
            </a:r>
            <a:r>
              <a:rPr lang="ru-RU" sz="3200" b="1" dirty="0" smtClean="0">
                <a:solidFill>
                  <a:srgbClr val="002060"/>
                </a:solidFill>
                <a:latin typeface="Cassandra" pitchFamily="66" charset="0"/>
              </a:rPr>
              <a:t>– 9 лет. </a:t>
            </a:r>
            <a:endParaRPr lang="ru-RU" sz="3200" b="1" dirty="0">
              <a:solidFill>
                <a:srgbClr val="002060"/>
              </a:solidFill>
              <a:latin typeface="Cassandra" pitchFamily="66" charset="0"/>
            </a:endParaRPr>
          </a:p>
        </p:txBody>
      </p:sp>
      <p:grpSp>
        <p:nvGrpSpPr>
          <p:cNvPr id="5" name="Группа 7"/>
          <p:cNvGrpSpPr>
            <a:grpSpLocks/>
          </p:cNvGrpSpPr>
          <p:nvPr/>
        </p:nvGrpSpPr>
        <p:grpSpPr bwMode="auto">
          <a:xfrm>
            <a:off x="0" y="5578582"/>
            <a:ext cx="2000250" cy="1285875"/>
            <a:chOff x="357159" y="5214938"/>
            <a:chExt cx="2000279" cy="1285890"/>
          </a:xfrm>
        </p:grpSpPr>
        <p:sp>
          <p:nvSpPr>
            <p:cNvPr id="6" name="Выноска со стрелкой вверх 5"/>
            <p:cNvSpPr/>
            <p:nvPr/>
          </p:nvSpPr>
          <p:spPr>
            <a:xfrm>
              <a:off x="357159" y="5214938"/>
              <a:ext cx="2000279" cy="1285890"/>
            </a:xfrm>
            <a:prstGeom prst="upArrowCallout">
              <a:avLst/>
            </a:prstGeom>
            <a:solidFill>
              <a:srgbClr val="000000">
                <a:lumMod val="20000"/>
                <a:lumOff val="80000"/>
              </a:srgbClr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" name="TextBox 4"/>
            <p:cNvSpPr txBox="1">
              <a:spLocks noChangeArrowheads="1"/>
            </p:cNvSpPr>
            <p:nvPr/>
          </p:nvSpPr>
          <p:spPr bwMode="auto">
            <a:xfrm>
              <a:off x="500063" y="5643563"/>
              <a:ext cx="1714500" cy="830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  <a:hlinkClick r:id="rId3" action="ppaction://hlinksldjump"/>
                </a:rPr>
                <a:t>структура портфолио</a:t>
              </a:r>
              <a:endParaRPr kumimoji="0" lang="ru-RU" sz="24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Выноска со стрелкой вверх 7">
              <a:hlinkClick r:id="rId4" action="ppaction://hlinksldjump"/>
            </p:cNvPr>
            <p:cNvSpPr/>
            <p:nvPr/>
          </p:nvSpPr>
          <p:spPr>
            <a:xfrm>
              <a:off x="357159" y="5214938"/>
              <a:ext cx="2000279" cy="1285890"/>
            </a:xfrm>
            <a:prstGeom prst="upArrowCallout">
              <a:avLst/>
            </a:prstGeom>
            <a:solidFill>
              <a:srgbClr val="000000">
                <a:lumMod val="20000"/>
                <a:lumOff val="80000"/>
              </a:srgbClr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" name="TextBox 4"/>
            <p:cNvSpPr txBox="1">
              <a:spLocks noChangeArrowheads="1"/>
            </p:cNvSpPr>
            <p:nvPr/>
          </p:nvSpPr>
          <p:spPr bwMode="auto">
            <a:xfrm>
              <a:off x="500034" y="5643578"/>
              <a:ext cx="1714500" cy="830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  <a:hlinkClick r:id="rId4" action="ppaction://hlinksldjump"/>
                </a:rPr>
                <a:t>структура портфолио</a:t>
              </a:r>
              <a:endPara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69120" y="394279"/>
            <a:ext cx="7909133" cy="896136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coolSlant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>
                  <a:solidFill>
                    <a:srgbClr val="7030A0"/>
                  </a:solidFill>
                </a:ln>
                <a:solidFill>
                  <a:srgbClr val="7030A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ssandra" pitchFamily="66" charset="0"/>
              </a:rPr>
              <a:t>Повышение квалификации</a:t>
            </a:r>
            <a:endParaRPr lang="ru-RU" b="1" dirty="0">
              <a:ln w="11430">
                <a:solidFill>
                  <a:srgbClr val="7030A0"/>
                </a:solidFill>
              </a:ln>
              <a:solidFill>
                <a:srgbClr val="7030A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pSp>
        <p:nvGrpSpPr>
          <p:cNvPr id="3" name="Группа 7"/>
          <p:cNvGrpSpPr>
            <a:grpSpLocks/>
          </p:cNvGrpSpPr>
          <p:nvPr/>
        </p:nvGrpSpPr>
        <p:grpSpPr bwMode="auto">
          <a:xfrm>
            <a:off x="0" y="5578582"/>
            <a:ext cx="2000250" cy="1285875"/>
            <a:chOff x="357159" y="5214938"/>
            <a:chExt cx="2000279" cy="1285890"/>
          </a:xfrm>
        </p:grpSpPr>
        <p:sp>
          <p:nvSpPr>
            <p:cNvPr id="5" name="Выноска со стрелкой вверх 4"/>
            <p:cNvSpPr/>
            <p:nvPr/>
          </p:nvSpPr>
          <p:spPr>
            <a:xfrm>
              <a:off x="357159" y="5214938"/>
              <a:ext cx="2000279" cy="1285890"/>
            </a:xfrm>
            <a:prstGeom prst="upArrowCallout">
              <a:avLst/>
            </a:prstGeom>
            <a:solidFill>
              <a:srgbClr val="000000">
                <a:lumMod val="20000"/>
                <a:lumOff val="80000"/>
              </a:srgbClr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" name="TextBox 4"/>
            <p:cNvSpPr txBox="1">
              <a:spLocks noChangeArrowheads="1"/>
            </p:cNvSpPr>
            <p:nvPr/>
          </p:nvSpPr>
          <p:spPr bwMode="auto">
            <a:xfrm>
              <a:off x="500063" y="5643563"/>
              <a:ext cx="1714500" cy="830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  <a:hlinkClick r:id="rId2" action="ppaction://hlinksldjump"/>
                </a:rPr>
                <a:t>структура портфолио</a:t>
              </a:r>
              <a:endParaRPr kumimoji="0" lang="ru-RU" sz="24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Выноска со стрелкой вверх 6">
              <a:hlinkClick r:id="rId3" action="ppaction://hlinksldjump"/>
            </p:cNvPr>
            <p:cNvSpPr/>
            <p:nvPr/>
          </p:nvSpPr>
          <p:spPr>
            <a:xfrm>
              <a:off x="357159" y="5214938"/>
              <a:ext cx="2000279" cy="1285890"/>
            </a:xfrm>
            <a:prstGeom prst="upArrowCallout">
              <a:avLst/>
            </a:prstGeom>
            <a:solidFill>
              <a:srgbClr val="000000">
                <a:lumMod val="20000"/>
                <a:lumOff val="80000"/>
              </a:srgbClr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8" name="TextBox 4"/>
            <p:cNvSpPr txBox="1">
              <a:spLocks noChangeArrowheads="1"/>
            </p:cNvSpPr>
            <p:nvPr/>
          </p:nvSpPr>
          <p:spPr bwMode="auto">
            <a:xfrm>
              <a:off x="500034" y="5643578"/>
              <a:ext cx="1714500" cy="830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  <a:hlinkClick r:id="rId3" action="ppaction://hlinksldjump"/>
                </a:rPr>
                <a:t>структура портфолио</a:t>
              </a:r>
              <a:endPara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428127"/>
              </p:ext>
            </p:extLst>
          </p:nvPr>
        </p:nvGraphicFramePr>
        <p:xfrm>
          <a:off x="642938" y="1397000"/>
          <a:ext cx="7921215" cy="4433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7"/>
                <a:gridCol w="4000499"/>
                <a:gridCol w="1444152"/>
                <a:gridCol w="2047937"/>
              </a:tblGrid>
              <a:tr h="387945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№</a:t>
                      </a:r>
                      <a:endParaRPr lang="ru-RU" sz="1800" b="1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Тема</a:t>
                      </a:r>
                      <a:endParaRPr lang="ru-RU" sz="1800" b="1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Количество часов</a:t>
                      </a:r>
                      <a:endParaRPr lang="ru-RU" sz="1800" b="1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Сроки</a:t>
                      </a:r>
                      <a:endParaRPr lang="ru-RU" sz="1800" b="1" dirty="0"/>
                    </a:p>
                  </a:txBody>
                  <a:tcPr marL="91439" marR="91439"/>
                </a:tc>
              </a:tr>
              <a:tr h="38794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1.</a:t>
                      </a:r>
                      <a:endParaRPr lang="ru-RU" sz="14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hlinkClick r:id="rId4" action="ppaction://hlinkfile"/>
                        </a:rPr>
                        <a:t>«Использование интерактивной доски при обучении детей с ОВЗ</a:t>
                      </a:r>
                      <a:r>
                        <a:rPr lang="ru-RU" sz="1400" dirty="0" smtClean="0"/>
                        <a:t>»</a:t>
                      </a:r>
                      <a:endParaRPr lang="ru-RU" sz="14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36 ч.</a:t>
                      </a:r>
                      <a:endParaRPr lang="ru-RU" sz="14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02.11.15.</a:t>
                      </a:r>
                      <a:r>
                        <a:rPr lang="ru-RU" sz="1400" baseline="0" dirty="0" smtClean="0"/>
                        <a:t> – 07.11.15.</a:t>
                      </a:r>
                      <a:r>
                        <a:rPr lang="ru-RU" sz="1400" dirty="0" smtClean="0"/>
                        <a:t> </a:t>
                      </a:r>
                      <a:endParaRPr lang="ru-RU" sz="1400" dirty="0"/>
                    </a:p>
                  </a:txBody>
                  <a:tcPr marL="91439" marR="91439"/>
                </a:tc>
              </a:tr>
              <a:tr h="38794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2.</a:t>
                      </a:r>
                      <a:endParaRPr lang="ru-RU" sz="14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hlinkClick r:id="rId5" action="ppaction://hlinkfile"/>
                        </a:rPr>
                        <a:t>«Сопровождение</a:t>
                      </a:r>
                      <a:r>
                        <a:rPr lang="ru-RU" sz="1400" baseline="0" dirty="0" smtClean="0">
                          <a:hlinkClick r:id="rId5" action="ppaction://hlinkfile"/>
                        </a:rPr>
                        <a:t> дистанционного обучения»</a:t>
                      </a:r>
                      <a:endParaRPr lang="ru-RU" sz="14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36 ч.</a:t>
                      </a:r>
                      <a:endParaRPr lang="ru-RU" sz="14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28.03.16. – 01.04.16.</a:t>
                      </a:r>
                      <a:endParaRPr lang="ru-RU" sz="1400" dirty="0"/>
                    </a:p>
                  </a:txBody>
                  <a:tcPr marL="91439" marR="91439"/>
                </a:tc>
              </a:tr>
              <a:tr h="38794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3.</a:t>
                      </a:r>
                      <a:endParaRPr lang="ru-RU" sz="14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hlinkClick r:id="rId6" action="ppaction://hlinkfile"/>
                        </a:rPr>
                        <a:t>«Преподавание предмета «Технология» в современных условиях реализации ФГОС»</a:t>
                      </a:r>
                      <a:endParaRPr lang="ru-RU" sz="14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72 ч.</a:t>
                      </a:r>
                      <a:endParaRPr lang="ru-RU" sz="14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25.01.16. – 25.02.16.</a:t>
                      </a:r>
                      <a:endParaRPr lang="ru-RU" sz="1400" dirty="0"/>
                    </a:p>
                  </a:txBody>
                  <a:tcPr marL="91439" marR="91439"/>
                </a:tc>
              </a:tr>
              <a:tr h="38794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4.</a:t>
                      </a:r>
                      <a:endParaRPr lang="ru-RU" sz="14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hlinkClick r:id="rId7" action="ppaction://hlinkfile"/>
                        </a:rPr>
                        <a:t>«Преподавание предмета «Музыка» в современных условиях реализации ФГОС»</a:t>
                      </a:r>
                      <a:endParaRPr lang="ru-RU" sz="1400" dirty="0" smtClean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72 ч.</a:t>
                      </a:r>
                      <a:endParaRPr lang="ru-RU" sz="14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25.03.16. – 25.04.16.</a:t>
                      </a:r>
                      <a:endParaRPr lang="ru-RU" sz="1400" dirty="0"/>
                    </a:p>
                  </a:txBody>
                  <a:tcPr marL="91439" marR="91439"/>
                </a:tc>
              </a:tr>
              <a:tr h="38794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5.</a:t>
                      </a:r>
                      <a:endParaRPr lang="ru-RU" sz="14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hlinkClick r:id="rId8" action="ppaction://hlinkfile"/>
                        </a:rPr>
                        <a:t>«Преподавание предмета «Изобразительное</a:t>
                      </a:r>
                      <a:r>
                        <a:rPr lang="ru-RU" sz="1400" baseline="0" dirty="0" smtClean="0">
                          <a:hlinkClick r:id="rId8" action="ppaction://hlinkfile"/>
                        </a:rPr>
                        <a:t> искусство</a:t>
                      </a:r>
                      <a:r>
                        <a:rPr lang="ru-RU" sz="1400" dirty="0" smtClean="0">
                          <a:hlinkClick r:id="rId8" action="ppaction://hlinkfile"/>
                        </a:rPr>
                        <a:t>» в современных условиях реализации ФГОС»</a:t>
                      </a:r>
                      <a:endParaRPr lang="ru-RU" sz="1400" dirty="0" smtClean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72 ч</a:t>
                      </a:r>
                      <a:r>
                        <a:rPr lang="ru-RU" sz="1400" baseline="0" dirty="0" smtClean="0"/>
                        <a:t>.</a:t>
                      </a:r>
                      <a:endParaRPr lang="ru-RU" sz="14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25.10.16. – 25.11.16.</a:t>
                      </a:r>
                      <a:endParaRPr lang="ru-RU" sz="1400" dirty="0"/>
                    </a:p>
                  </a:txBody>
                  <a:tcPr marL="91439" marR="91439"/>
                </a:tc>
              </a:tr>
              <a:tr h="38794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6.</a:t>
                      </a:r>
                      <a:endParaRPr lang="ru-RU" sz="14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hlinkClick r:id="rId9" action="ppaction://hlinkfile"/>
                        </a:rPr>
                        <a:t>«Организация образовательного процесса на основе индивидуальных</a:t>
                      </a:r>
                      <a:r>
                        <a:rPr lang="ru-RU" sz="1400" baseline="0" dirty="0" smtClean="0">
                          <a:hlinkClick r:id="rId9" action="ppaction://hlinkfile"/>
                        </a:rPr>
                        <a:t> образовательных программ</a:t>
                      </a:r>
                      <a:r>
                        <a:rPr lang="ru-RU" sz="1400" dirty="0" smtClean="0">
                          <a:hlinkClick r:id="rId9" action="ppaction://hlinkfile"/>
                        </a:rPr>
                        <a:t>»</a:t>
                      </a:r>
                      <a:endParaRPr lang="ru-RU" sz="14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36 ч.</a:t>
                      </a:r>
                      <a:endParaRPr lang="ru-RU" sz="14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13.09.16. – 16.09.16.</a:t>
                      </a:r>
                      <a:endParaRPr lang="ru-RU" sz="1400" dirty="0"/>
                    </a:p>
                  </a:txBody>
                  <a:tcPr marL="91439" marR="91439"/>
                </a:tc>
              </a:tr>
              <a:tr h="387945">
                <a:tc>
                  <a:txBody>
                    <a:bodyPr/>
                    <a:lstStyle/>
                    <a:p>
                      <a:pPr algn="ctr"/>
                      <a:endParaRPr lang="ru-RU" sz="140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endParaRPr lang="ru-RU" sz="140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marL="91439" marR="91439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7"/>
          <p:cNvGrpSpPr>
            <a:grpSpLocks/>
          </p:cNvGrpSpPr>
          <p:nvPr/>
        </p:nvGrpSpPr>
        <p:grpSpPr bwMode="auto">
          <a:xfrm>
            <a:off x="0" y="5578582"/>
            <a:ext cx="2000250" cy="1285875"/>
            <a:chOff x="357159" y="5214938"/>
            <a:chExt cx="2000279" cy="1285890"/>
          </a:xfrm>
        </p:grpSpPr>
        <p:sp>
          <p:nvSpPr>
            <p:cNvPr id="3" name="Выноска со стрелкой вверх 2"/>
            <p:cNvSpPr/>
            <p:nvPr/>
          </p:nvSpPr>
          <p:spPr>
            <a:xfrm>
              <a:off x="357159" y="5214938"/>
              <a:ext cx="2000279" cy="1285890"/>
            </a:xfrm>
            <a:prstGeom prst="upArrowCallout">
              <a:avLst/>
            </a:prstGeom>
            <a:solidFill>
              <a:srgbClr val="000000">
                <a:lumMod val="20000"/>
                <a:lumOff val="80000"/>
              </a:srgbClr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" name="TextBox 4"/>
            <p:cNvSpPr txBox="1">
              <a:spLocks noChangeArrowheads="1"/>
            </p:cNvSpPr>
            <p:nvPr/>
          </p:nvSpPr>
          <p:spPr bwMode="auto">
            <a:xfrm>
              <a:off x="500063" y="5643563"/>
              <a:ext cx="1714500" cy="830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  <a:hlinkClick r:id="rId2" action="ppaction://hlinksldjump"/>
                </a:rPr>
                <a:t>структура портфолио</a:t>
              </a:r>
              <a:endParaRPr kumimoji="0" lang="ru-RU" sz="24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" name="Выноска со стрелкой вверх 4">
              <a:hlinkClick r:id="rId3" action="ppaction://hlinksldjump"/>
            </p:cNvPr>
            <p:cNvSpPr/>
            <p:nvPr/>
          </p:nvSpPr>
          <p:spPr>
            <a:xfrm>
              <a:off x="357159" y="5214938"/>
              <a:ext cx="2000279" cy="1285890"/>
            </a:xfrm>
            <a:prstGeom prst="upArrowCallout">
              <a:avLst/>
            </a:prstGeom>
            <a:solidFill>
              <a:srgbClr val="000000">
                <a:lumMod val="20000"/>
                <a:lumOff val="80000"/>
              </a:srgbClr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" name="TextBox 4"/>
            <p:cNvSpPr txBox="1">
              <a:spLocks noChangeArrowheads="1"/>
            </p:cNvSpPr>
            <p:nvPr/>
          </p:nvSpPr>
          <p:spPr bwMode="auto">
            <a:xfrm>
              <a:off x="500034" y="5643578"/>
              <a:ext cx="1714500" cy="830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  <a:hlinkClick r:id="rId3" action="ppaction://hlinksldjump"/>
                </a:rPr>
                <a:t>структура портфолио</a:t>
              </a:r>
              <a:endPara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" name="Прямоугольник 6"/>
          <p:cNvSpPr/>
          <p:nvPr/>
        </p:nvSpPr>
        <p:spPr>
          <a:xfrm>
            <a:off x="1993453" y="569413"/>
            <a:ext cx="5400600" cy="132343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8000" b="1" dirty="0">
                <a:ln w="11430">
                  <a:solidFill>
                    <a:srgbClr val="0070C0"/>
                  </a:solidFill>
                </a:ln>
                <a:solidFill>
                  <a:srgbClr val="7030A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assandra" pitchFamily="66" charset="0"/>
              </a:rPr>
              <a:t>Награды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92109" y="2132856"/>
            <a:ext cx="2462982" cy="769441"/>
          </a:xfrm>
          <a:prstGeom prst="rect">
            <a:avLst/>
          </a:prstGeom>
          <a:ln>
            <a:solidFill>
              <a:srgbClr val="FFFF00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76200" dir="13500000" sy="23000" kx="1200000" algn="br" rotWithShape="0">
              <a:prstClr val="black">
                <a:alpha val="2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4400" dirty="0" smtClean="0">
                <a:hlinkClick r:id="rId4" action="ppaction://hlinkfile"/>
              </a:rPr>
              <a:t>Дипломы</a:t>
            </a:r>
            <a:endParaRPr lang="ru-RU" sz="4400" dirty="0"/>
          </a:p>
        </p:txBody>
      </p:sp>
      <p:sp>
        <p:nvSpPr>
          <p:cNvPr id="10" name="TextBox 9"/>
          <p:cNvSpPr txBox="1"/>
          <p:nvPr/>
        </p:nvSpPr>
        <p:spPr>
          <a:xfrm>
            <a:off x="2796168" y="3157914"/>
            <a:ext cx="3138360" cy="707886"/>
          </a:xfrm>
          <a:prstGeom prst="rect">
            <a:avLst/>
          </a:prstGeom>
          <a:solidFill>
            <a:srgbClr val="00B0F0"/>
          </a:solidFill>
          <a:ln>
            <a:solidFill>
              <a:srgbClr val="00B050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18900000" algn="b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4000" dirty="0" smtClean="0">
                <a:hlinkClick r:id="rId5" action="ppaction://hlinkfile"/>
              </a:rPr>
              <a:t>Сертификаты</a:t>
            </a:r>
            <a:endParaRPr lang="ru-RU" sz="4000" dirty="0"/>
          </a:p>
        </p:txBody>
      </p:sp>
      <p:sp>
        <p:nvSpPr>
          <p:cNvPr id="11" name="TextBox 10"/>
          <p:cNvSpPr txBox="1"/>
          <p:nvPr/>
        </p:nvSpPr>
        <p:spPr>
          <a:xfrm>
            <a:off x="5724128" y="4263283"/>
            <a:ext cx="2077235" cy="707886"/>
          </a:xfrm>
          <a:prstGeom prst="rect">
            <a:avLst/>
          </a:prstGeom>
          <a:solidFill>
            <a:srgbClr val="FFFF00"/>
          </a:solidFill>
          <a:ln>
            <a:solidFill>
              <a:srgbClr val="7030A0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18900000" algn="b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4000" dirty="0" smtClean="0">
                <a:hlinkClick r:id="rId6" action="ppaction://hlinkfile"/>
              </a:rPr>
              <a:t>Грамоты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30009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7"/>
          <p:cNvGrpSpPr>
            <a:grpSpLocks/>
          </p:cNvGrpSpPr>
          <p:nvPr/>
        </p:nvGrpSpPr>
        <p:grpSpPr bwMode="auto">
          <a:xfrm>
            <a:off x="0" y="5578582"/>
            <a:ext cx="2000250" cy="1285875"/>
            <a:chOff x="357159" y="5214938"/>
            <a:chExt cx="2000279" cy="1285890"/>
          </a:xfrm>
        </p:grpSpPr>
        <p:sp>
          <p:nvSpPr>
            <p:cNvPr id="7" name="Выноска со стрелкой вверх 6"/>
            <p:cNvSpPr/>
            <p:nvPr/>
          </p:nvSpPr>
          <p:spPr>
            <a:xfrm>
              <a:off x="357159" y="5214938"/>
              <a:ext cx="2000279" cy="1285890"/>
            </a:xfrm>
            <a:prstGeom prst="upArrowCallout">
              <a:avLst/>
            </a:prstGeom>
            <a:solidFill>
              <a:srgbClr val="000000">
                <a:lumMod val="20000"/>
                <a:lumOff val="80000"/>
              </a:srgbClr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8" name="TextBox 4"/>
            <p:cNvSpPr txBox="1">
              <a:spLocks noChangeArrowheads="1"/>
            </p:cNvSpPr>
            <p:nvPr/>
          </p:nvSpPr>
          <p:spPr bwMode="auto">
            <a:xfrm>
              <a:off x="500063" y="5643563"/>
              <a:ext cx="1714500" cy="830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  <a:hlinkClick r:id="rId3" action="ppaction://hlinksldjump"/>
                </a:rPr>
                <a:t>структура портфолио</a:t>
              </a:r>
              <a:endParaRPr kumimoji="0" lang="ru-RU" sz="24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Выноска со стрелкой вверх 8">
              <a:hlinkClick r:id="rId4" action="ppaction://hlinksldjump"/>
            </p:cNvPr>
            <p:cNvSpPr/>
            <p:nvPr/>
          </p:nvSpPr>
          <p:spPr>
            <a:xfrm>
              <a:off x="357159" y="5214938"/>
              <a:ext cx="2000279" cy="1285890"/>
            </a:xfrm>
            <a:prstGeom prst="upArrowCallout">
              <a:avLst/>
            </a:prstGeom>
            <a:solidFill>
              <a:srgbClr val="000000">
                <a:lumMod val="20000"/>
                <a:lumOff val="80000"/>
              </a:srgbClr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" name="TextBox 4"/>
            <p:cNvSpPr txBox="1">
              <a:spLocks noChangeArrowheads="1"/>
            </p:cNvSpPr>
            <p:nvPr/>
          </p:nvSpPr>
          <p:spPr bwMode="auto">
            <a:xfrm>
              <a:off x="500034" y="5643578"/>
              <a:ext cx="1714500" cy="830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  <a:hlinkClick r:id="rId4" action="ppaction://hlinksldjump"/>
                </a:rPr>
                <a:t>структура портфолио</a:t>
              </a:r>
              <a:endPara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1929385" y="535230"/>
            <a:ext cx="5230919" cy="949554"/>
          </a:xfrm>
          <a:prstGeom prst="rect">
            <a:avLst/>
          </a:prstGeom>
        </p:spPr>
        <p:txBody>
          <a:bodyPr wrap="none">
            <a:prstTxWarp prst="textChevronInverted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0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ssandra" pitchFamily="66" charset="0"/>
              </a:rPr>
              <a:t>Методическая </a:t>
            </a:r>
            <a:r>
              <a:rPr lang="ru-RU" sz="4000" b="1" spc="50" dirty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ssandra" pitchFamily="66" charset="0"/>
              </a:rPr>
              <a:t>копилка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547664" y="2132856"/>
            <a:ext cx="5972609" cy="584775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3200" dirty="0">
                <a:hlinkClick r:id="rId5" action="ppaction://hlinkfile"/>
              </a:rPr>
              <a:t>Рабочие </a:t>
            </a:r>
            <a:r>
              <a:rPr lang="ru-RU" sz="3200" dirty="0" smtClean="0">
                <a:hlinkClick r:id="rId5" action="ppaction://hlinkfile"/>
              </a:rPr>
              <a:t>программы 5-9 класс</a:t>
            </a:r>
            <a:endParaRPr lang="ru-RU" sz="32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519720" y="3059668"/>
            <a:ext cx="6000553" cy="5232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2800" dirty="0">
                <a:hlinkClick r:id="rId6" action="ppaction://hlinkfile"/>
              </a:rPr>
              <a:t>Тематическое </a:t>
            </a:r>
            <a:r>
              <a:rPr lang="ru-RU" sz="2800" dirty="0" smtClean="0">
                <a:hlinkClick r:id="rId6" action="ppaction://hlinkfile"/>
              </a:rPr>
              <a:t>планирование 5-9 класс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7"/>
          <p:cNvGrpSpPr>
            <a:grpSpLocks/>
          </p:cNvGrpSpPr>
          <p:nvPr/>
        </p:nvGrpSpPr>
        <p:grpSpPr bwMode="auto">
          <a:xfrm>
            <a:off x="0" y="5578582"/>
            <a:ext cx="2000250" cy="1285875"/>
            <a:chOff x="357159" y="5214938"/>
            <a:chExt cx="2000279" cy="1285890"/>
          </a:xfrm>
        </p:grpSpPr>
        <p:sp>
          <p:nvSpPr>
            <p:cNvPr id="4" name="Выноска со стрелкой вверх 3"/>
            <p:cNvSpPr/>
            <p:nvPr/>
          </p:nvSpPr>
          <p:spPr>
            <a:xfrm>
              <a:off x="357159" y="5214938"/>
              <a:ext cx="2000279" cy="1285890"/>
            </a:xfrm>
            <a:prstGeom prst="upArrowCallout">
              <a:avLst/>
            </a:prstGeom>
            <a:solidFill>
              <a:srgbClr val="000000">
                <a:lumMod val="20000"/>
                <a:lumOff val="80000"/>
              </a:srgbClr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" name="TextBox 4"/>
            <p:cNvSpPr txBox="1">
              <a:spLocks noChangeArrowheads="1"/>
            </p:cNvSpPr>
            <p:nvPr/>
          </p:nvSpPr>
          <p:spPr bwMode="auto">
            <a:xfrm>
              <a:off x="500063" y="5643563"/>
              <a:ext cx="1714500" cy="830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  <a:hlinkClick r:id="rId2" action="ppaction://hlinksldjump"/>
                </a:rPr>
                <a:t>структура портфолио</a:t>
              </a:r>
              <a:endParaRPr kumimoji="0" lang="ru-RU" sz="24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Выноска со стрелкой вверх 5">
              <a:hlinkClick r:id="rId3" action="ppaction://hlinksldjump"/>
            </p:cNvPr>
            <p:cNvSpPr/>
            <p:nvPr/>
          </p:nvSpPr>
          <p:spPr>
            <a:xfrm>
              <a:off x="357159" y="5214938"/>
              <a:ext cx="2000279" cy="1285890"/>
            </a:xfrm>
            <a:prstGeom prst="upArrowCallout">
              <a:avLst/>
            </a:prstGeom>
            <a:solidFill>
              <a:srgbClr val="000000">
                <a:lumMod val="20000"/>
                <a:lumOff val="80000"/>
              </a:srgbClr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" name="TextBox 4"/>
            <p:cNvSpPr txBox="1">
              <a:spLocks noChangeArrowheads="1"/>
            </p:cNvSpPr>
            <p:nvPr/>
          </p:nvSpPr>
          <p:spPr bwMode="auto">
            <a:xfrm>
              <a:off x="500034" y="5643578"/>
              <a:ext cx="1714500" cy="830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  <a:hlinkClick r:id="rId3" action="ppaction://hlinksldjump"/>
                </a:rPr>
                <a:t>структура портфолио</a:t>
              </a:r>
              <a:endPara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2394668" y="1003986"/>
            <a:ext cx="4510333" cy="1329015"/>
          </a:xfrm>
          <a:prstGeom prst="rect">
            <a:avLst/>
          </a:prstGeom>
        </p:spPr>
        <p:txBody>
          <a:bodyPr wrap="none">
            <a:prstTxWarp prst="textArchUp">
              <a:avLst/>
            </a:prstTxWarp>
            <a:spAutoFit/>
            <a:scene3d>
              <a:camera prst="orthographicFront"/>
              <a:lightRig rig="brightRoom" dir="t"/>
            </a:scene3d>
            <a:sp3d extrusionH="57150" contourW="6350" prstMaterial="plastic">
              <a:bevelT w="20320" h="20320" prst="coolSlant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6600" b="1" cap="all" dirty="0">
                <a:ln>
                  <a:solidFill>
                    <a:srgbClr val="002060"/>
                  </a:solidFill>
                </a:ln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Самообразование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93114" y="2852936"/>
            <a:ext cx="4806188" cy="64633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3600" dirty="0" smtClean="0">
                <a:hlinkClick r:id="rId4" action="ppaction://hlinkfile"/>
              </a:rPr>
              <a:t>План самообразования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185238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7"/>
          <p:cNvGrpSpPr>
            <a:grpSpLocks/>
          </p:cNvGrpSpPr>
          <p:nvPr/>
        </p:nvGrpSpPr>
        <p:grpSpPr bwMode="auto">
          <a:xfrm>
            <a:off x="0" y="5578582"/>
            <a:ext cx="2000250" cy="1285875"/>
            <a:chOff x="357159" y="5214938"/>
            <a:chExt cx="2000279" cy="1285890"/>
          </a:xfrm>
        </p:grpSpPr>
        <p:sp>
          <p:nvSpPr>
            <p:cNvPr id="3" name="Выноска со стрелкой вверх 2"/>
            <p:cNvSpPr/>
            <p:nvPr/>
          </p:nvSpPr>
          <p:spPr>
            <a:xfrm>
              <a:off x="357159" y="5214938"/>
              <a:ext cx="2000279" cy="1285890"/>
            </a:xfrm>
            <a:prstGeom prst="upArrowCallout">
              <a:avLst/>
            </a:prstGeom>
            <a:solidFill>
              <a:srgbClr val="000000">
                <a:lumMod val="20000"/>
                <a:lumOff val="80000"/>
              </a:srgbClr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" name="TextBox 4"/>
            <p:cNvSpPr txBox="1">
              <a:spLocks noChangeArrowheads="1"/>
            </p:cNvSpPr>
            <p:nvPr/>
          </p:nvSpPr>
          <p:spPr bwMode="auto">
            <a:xfrm>
              <a:off x="500063" y="5643563"/>
              <a:ext cx="1714500" cy="830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  <a:hlinkClick r:id="rId3" action="ppaction://hlinksldjump"/>
                </a:rPr>
                <a:t>структура портфолио</a:t>
              </a:r>
              <a:endParaRPr kumimoji="0" lang="ru-RU" sz="24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" name="Выноска со стрелкой вверх 4">
              <a:hlinkClick r:id="rId4" action="ppaction://hlinksldjump"/>
            </p:cNvPr>
            <p:cNvSpPr/>
            <p:nvPr/>
          </p:nvSpPr>
          <p:spPr>
            <a:xfrm>
              <a:off x="357159" y="5214938"/>
              <a:ext cx="2000279" cy="1285890"/>
            </a:xfrm>
            <a:prstGeom prst="upArrowCallout">
              <a:avLst/>
            </a:prstGeom>
            <a:solidFill>
              <a:srgbClr val="000000">
                <a:lumMod val="20000"/>
                <a:lumOff val="80000"/>
              </a:srgbClr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" name="TextBox 4"/>
            <p:cNvSpPr txBox="1">
              <a:spLocks noChangeArrowheads="1"/>
            </p:cNvSpPr>
            <p:nvPr/>
          </p:nvSpPr>
          <p:spPr bwMode="auto">
            <a:xfrm>
              <a:off x="500034" y="5643578"/>
              <a:ext cx="1714500" cy="830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  <a:hlinkClick r:id="rId4" action="ppaction://hlinksldjump"/>
                </a:rPr>
                <a:t>структура портфолио</a:t>
              </a:r>
              <a:endPara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" name="Прямоугольник 6"/>
          <p:cNvSpPr/>
          <p:nvPr/>
        </p:nvSpPr>
        <p:spPr>
          <a:xfrm>
            <a:off x="1691680" y="908720"/>
            <a:ext cx="5904656" cy="1440160"/>
          </a:xfrm>
          <a:prstGeom prst="rect">
            <a:avLst/>
          </a:prstGeom>
        </p:spPr>
        <p:txBody>
          <a:bodyPr wrap="none">
            <a:prstTxWarp prst="textArchUp">
              <a:avLst>
                <a:gd name="adj" fmla="val 11575751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600" b="1" spc="50" dirty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Внеклассная</a:t>
            </a:r>
            <a:r>
              <a:rPr lang="ru-RU" sz="6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6600" b="1" spc="50" dirty="0">
                <a:ln w="1143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работа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63662" y="2588162"/>
            <a:ext cx="5540171" cy="646331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3600" dirty="0" smtClean="0">
                <a:hlinkClick r:id="rId5" action="ppaction://hlinkfile"/>
              </a:rPr>
              <a:t>Программа «Умелые руки»</a:t>
            </a:r>
            <a:endParaRPr lang="ru-RU" sz="3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137567" y="3898068"/>
            <a:ext cx="7012882" cy="584775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3200" dirty="0" smtClean="0">
                <a:hlinkClick r:id="rId6" action="ppaction://hlinkfile"/>
              </a:rPr>
              <a:t>Разработки внеклассных мероприятий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73645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7"/>
          <p:cNvGrpSpPr>
            <a:grpSpLocks/>
          </p:cNvGrpSpPr>
          <p:nvPr/>
        </p:nvGrpSpPr>
        <p:grpSpPr bwMode="auto">
          <a:xfrm>
            <a:off x="0" y="5578582"/>
            <a:ext cx="2000250" cy="1285875"/>
            <a:chOff x="357159" y="5214938"/>
            <a:chExt cx="2000279" cy="1285890"/>
          </a:xfrm>
        </p:grpSpPr>
        <p:sp>
          <p:nvSpPr>
            <p:cNvPr id="3" name="Выноска со стрелкой вверх 2"/>
            <p:cNvSpPr/>
            <p:nvPr/>
          </p:nvSpPr>
          <p:spPr>
            <a:xfrm>
              <a:off x="357159" y="5214938"/>
              <a:ext cx="2000279" cy="1285890"/>
            </a:xfrm>
            <a:prstGeom prst="upArrowCallout">
              <a:avLst/>
            </a:prstGeom>
            <a:solidFill>
              <a:srgbClr val="000000">
                <a:lumMod val="20000"/>
                <a:lumOff val="80000"/>
              </a:srgbClr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" name="TextBox 4"/>
            <p:cNvSpPr txBox="1">
              <a:spLocks noChangeArrowheads="1"/>
            </p:cNvSpPr>
            <p:nvPr/>
          </p:nvSpPr>
          <p:spPr bwMode="auto">
            <a:xfrm>
              <a:off x="500063" y="5643563"/>
              <a:ext cx="1714500" cy="830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  <a:hlinkClick r:id="rId2" action="ppaction://hlinksldjump"/>
                </a:rPr>
                <a:t>структура портфолио</a:t>
              </a:r>
              <a:endParaRPr kumimoji="0" lang="ru-RU" sz="24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" name="Выноска со стрелкой вверх 4">
              <a:hlinkClick r:id="rId3" action="ppaction://hlinksldjump"/>
            </p:cNvPr>
            <p:cNvSpPr/>
            <p:nvPr/>
          </p:nvSpPr>
          <p:spPr>
            <a:xfrm>
              <a:off x="357159" y="5214938"/>
              <a:ext cx="2000279" cy="1285890"/>
            </a:xfrm>
            <a:prstGeom prst="upArrowCallout">
              <a:avLst/>
            </a:prstGeom>
            <a:solidFill>
              <a:srgbClr val="000000">
                <a:lumMod val="20000"/>
                <a:lumOff val="80000"/>
              </a:srgbClr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" name="TextBox 4"/>
            <p:cNvSpPr txBox="1">
              <a:spLocks noChangeArrowheads="1"/>
            </p:cNvSpPr>
            <p:nvPr/>
          </p:nvSpPr>
          <p:spPr bwMode="auto">
            <a:xfrm>
              <a:off x="500034" y="5643578"/>
              <a:ext cx="1714500" cy="830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  <a:hlinkClick r:id="rId3" action="ppaction://hlinksldjump"/>
                </a:rPr>
                <a:t>структура портфолио</a:t>
              </a:r>
              <a:endPara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" name="Прямоугольник 6"/>
          <p:cNvSpPr/>
          <p:nvPr/>
        </p:nvSpPr>
        <p:spPr>
          <a:xfrm>
            <a:off x="2670512" y="640935"/>
            <a:ext cx="4277752" cy="914400"/>
          </a:xfrm>
          <a:prstGeom prst="rect">
            <a:avLst/>
          </a:prstGeom>
        </p:spPr>
        <p:txBody>
          <a:bodyPr wrap="none">
            <a:prstTxWarp prst="textTriangleInverted">
              <a:avLst/>
            </a:prstTxWarp>
            <a:spAutoFit/>
          </a:bodyPr>
          <a:lstStyle/>
          <a:p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Планы уроков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143634" y="1950171"/>
            <a:ext cx="3540777" cy="523220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800" dirty="0" smtClean="0">
                <a:hlinkClick r:id="rId4" action="ppaction://hlinkfile"/>
              </a:rPr>
              <a:t>Планы уроков 5 класс</a:t>
            </a:r>
            <a:endParaRPr lang="ru-RU" sz="28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137738" y="2755291"/>
            <a:ext cx="3540777" cy="523220"/>
          </a:xfrm>
          <a:prstGeom prst="rect">
            <a:avLst/>
          </a:prstGeom>
          <a:effectLst>
            <a:glow rad="1397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800" dirty="0">
                <a:hlinkClick r:id="rId5" action="ppaction://hlinkfile"/>
              </a:rPr>
              <a:t>Планы уроков </a:t>
            </a:r>
            <a:r>
              <a:rPr lang="ru-RU" sz="2800" dirty="0" smtClean="0">
                <a:hlinkClick r:id="rId5" action="ppaction://hlinkfile"/>
              </a:rPr>
              <a:t>6 </a:t>
            </a:r>
            <a:r>
              <a:rPr lang="ru-RU" sz="2800" dirty="0">
                <a:hlinkClick r:id="rId5" action="ppaction://hlinkfile"/>
              </a:rPr>
              <a:t>класс</a:t>
            </a:r>
            <a:endParaRPr lang="ru-RU" sz="28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814327" y="3589719"/>
            <a:ext cx="3540777" cy="523220"/>
          </a:xfrm>
          <a:prstGeom prst="rect">
            <a:avLst/>
          </a:prstGeom>
          <a:effectLst>
            <a:glow rad="1397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800" dirty="0">
                <a:hlinkClick r:id="rId6" action="ppaction://hlinkfile"/>
              </a:rPr>
              <a:t>Планы уроков </a:t>
            </a:r>
            <a:r>
              <a:rPr lang="ru-RU" sz="2800" dirty="0" smtClean="0">
                <a:hlinkClick r:id="rId6" action="ppaction://hlinkfile"/>
              </a:rPr>
              <a:t>7 класс</a:t>
            </a:r>
            <a:endParaRPr lang="ru-RU" sz="28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635896" y="4365104"/>
            <a:ext cx="3540777" cy="523220"/>
          </a:xfrm>
          <a:prstGeom prst="rect">
            <a:avLst/>
          </a:prstGeom>
          <a:effectLst>
            <a:glow rad="1397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800" dirty="0" smtClean="0">
                <a:hlinkClick r:id="rId7" action="ppaction://hlinkfile"/>
              </a:rPr>
              <a:t>Планы </a:t>
            </a:r>
            <a:r>
              <a:rPr lang="ru-RU" sz="2800" dirty="0">
                <a:hlinkClick r:id="rId7" action="ppaction://hlinkfile"/>
              </a:rPr>
              <a:t>уроков </a:t>
            </a:r>
            <a:r>
              <a:rPr lang="ru-RU" sz="2800" dirty="0" smtClean="0">
                <a:hlinkClick r:id="rId7" action="ppaction://hlinkfile"/>
              </a:rPr>
              <a:t>8 класс</a:t>
            </a:r>
            <a:endParaRPr lang="ru-RU" sz="28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544512" y="5157192"/>
            <a:ext cx="3540777" cy="523220"/>
          </a:xfrm>
          <a:prstGeom prst="rect">
            <a:avLst/>
          </a:prstGeom>
          <a:effectLst>
            <a:glow rad="1397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800" dirty="0">
                <a:hlinkClick r:id="rId8" action="ppaction://hlinkfile"/>
              </a:rPr>
              <a:t>Планы уроков </a:t>
            </a:r>
            <a:r>
              <a:rPr lang="ru-RU" sz="2800" dirty="0" smtClean="0">
                <a:hlinkClick r:id="rId8" action="ppaction://hlinkfile"/>
              </a:rPr>
              <a:t>9 </a:t>
            </a:r>
            <a:r>
              <a:rPr lang="ru-RU" sz="2800" dirty="0">
                <a:hlinkClick r:id="rId8" action="ppaction://hlinkfile"/>
              </a:rPr>
              <a:t>класс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58033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FAC08F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295</Words>
  <Application>Microsoft Office PowerPoint</Application>
  <PresentationFormat>Экран (4:3)</PresentationFormat>
  <Paragraphs>86</Paragraphs>
  <Slides>10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Повышение квалификации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Работа с учащимися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User</cp:lastModifiedBy>
  <cp:revision>17</cp:revision>
  <dcterms:created xsi:type="dcterms:W3CDTF">2013-08-20T23:50:31Z</dcterms:created>
  <dcterms:modified xsi:type="dcterms:W3CDTF">2017-03-03T12:14:36Z</dcterms:modified>
</cp:coreProperties>
</file>